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Poppins Medium" charset="1" panose="00000600000000000000"/>
      <p:regular r:id="rId7"/>
    </p:embeddedFont>
    <p:embeddedFont>
      <p:font typeface="Poppins Bold" charset="1" panose="00000800000000000000"/>
      <p:regular r:id="rId8"/>
    </p:embeddedFont>
    <p:embeddedFont>
      <p:font typeface="Poppins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22" Target="../media/image21.png" Type="http://schemas.openxmlformats.org/officeDocument/2006/relationships/image"/><Relationship Id="rId23" Target="../media/image22.sv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80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575065" y="9988249"/>
            <a:ext cx="5908434" cy="0"/>
          </a:xfrm>
          <a:prstGeom prst="line">
            <a:avLst/>
          </a:prstGeom>
          <a:ln cap="rnd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" id="3"/>
          <p:cNvGrpSpPr/>
          <p:nvPr/>
        </p:nvGrpSpPr>
        <p:grpSpPr>
          <a:xfrm rot="0">
            <a:off x="575065" y="203300"/>
            <a:ext cx="17137897" cy="1851961"/>
            <a:chOff x="0" y="0"/>
            <a:chExt cx="6376990" cy="68911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6376990" cy="689112"/>
            </a:xfrm>
            <a:custGeom>
              <a:avLst/>
              <a:gdLst/>
              <a:ahLst/>
              <a:cxnLst/>
              <a:rect r="r" b="b" t="t" l="l"/>
              <a:pathLst>
                <a:path h="689112" w="6376990">
                  <a:moveTo>
                    <a:pt x="0" y="0"/>
                  </a:moveTo>
                  <a:lnTo>
                    <a:pt x="6376990" y="0"/>
                  </a:lnTo>
                  <a:lnTo>
                    <a:pt x="6376990" y="689112"/>
                  </a:lnTo>
                  <a:lnTo>
                    <a:pt x="0" y="689112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711982" y="408554"/>
            <a:ext cx="16864064" cy="12509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>
                <a:solidFill>
                  <a:srgbClr val="000000"/>
                </a:solidFill>
                <a:latin typeface="Poppins Medium"/>
              </a:rPr>
              <a:t>Sustainable Business Model Canvas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575065" y="2140072"/>
            <a:ext cx="17137897" cy="7848177"/>
            <a:chOff x="0" y="0"/>
            <a:chExt cx="22850530" cy="10464236"/>
          </a:xfrm>
        </p:grpSpPr>
        <p:grpSp>
          <p:nvGrpSpPr>
            <p:cNvPr name="Group 7" id="7"/>
            <p:cNvGrpSpPr/>
            <p:nvPr/>
          </p:nvGrpSpPr>
          <p:grpSpPr>
            <a:xfrm rot="0">
              <a:off x="0" y="6316768"/>
              <a:ext cx="11142187" cy="1984834"/>
              <a:chOff x="0" y="0"/>
              <a:chExt cx="2198521" cy="391638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2198521" cy="391638"/>
              </a:xfrm>
              <a:custGeom>
                <a:avLst/>
                <a:gdLst/>
                <a:ahLst/>
                <a:cxnLst/>
                <a:rect r="r" b="b" t="t" l="l"/>
                <a:pathLst>
                  <a:path h="391638" w="2198521">
                    <a:moveTo>
                      <a:pt x="0" y="0"/>
                    </a:moveTo>
                    <a:lnTo>
                      <a:pt x="2198521" y="0"/>
                    </a:lnTo>
                    <a:lnTo>
                      <a:pt x="2198521" y="391638"/>
                    </a:lnTo>
                    <a:lnTo>
                      <a:pt x="0" y="39163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name="Group 9" id="9"/>
            <p:cNvGrpSpPr/>
            <p:nvPr/>
          </p:nvGrpSpPr>
          <p:grpSpPr>
            <a:xfrm rot="0">
              <a:off x="11425247" y="6316768"/>
              <a:ext cx="11425283" cy="1984834"/>
              <a:chOff x="0" y="0"/>
              <a:chExt cx="3188500" cy="553916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3188500" cy="553916"/>
              </a:xfrm>
              <a:custGeom>
                <a:avLst/>
                <a:gdLst/>
                <a:ahLst/>
                <a:cxnLst/>
                <a:rect r="r" b="b" t="t" l="l"/>
                <a:pathLst>
                  <a:path h="553916" w="3188500">
                    <a:moveTo>
                      <a:pt x="0" y="0"/>
                    </a:moveTo>
                    <a:lnTo>
                      <a:pt x="3188500" y="0"/>
                    </a:lnTo>
                    <a:lnTo>
                      <a:pt x="3188500" y="553916"/>
                    </a:lnTo>
                    <a:lnTo>
                      <a:pt x="0" y="553916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name="Group 11" id="11"/>
            <p:cNvGrpSpPr/>
            <p:nvPr/>
          </p:nvGrpSpPr>
          <p:grpSpPr>
            <a:xfrm rot="0">
              <a:off x="0" y="0"/>
              <a:ext cx="4420486" cy="6086572"/>
              <a:chOff x="0" y="0"/>
              <a:chExt cx="1407265" cy="1937665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407265" cy="1937665"/>
              </a:xfrm>
              <a:custGeom>
                <a:avLst/>
                <a:gdLst/>
                <a:ahLst/>
                <a:cxnLst/>
                <a:rect r="r" b="b" t="t" l="l"/>
                <a:pathLst>
                  <a:path h="1937665" w="1407265">
                    <a:moveTo>
                      <a:pt x="0" y="0"/>
                    </a:moveTo>
                    <a:lnTo>
                      <a:pt x="1407265" y="0"/>
                    </a:lnTo>
                    <a:lnTo>
                      <a:pt x="1407265" y="1937665"/>
                    </a:lnTo>
                    <a:lnTo>
                      <a:pt x="0" y="193766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name="Group 13" id="13"/>
            <p:cNvGrpSpPr/>
            <p:nvPr/>
          </p:nvGrpSpPr>
          <p:grpSpPr>
            <a:xfrm rot="0">
              <a:off x="9490683" y="0"/>
              <a:ext cx="3869164" cy="6086572"/>
              <a:chOff x="0" y="0"/>
              <a:chExt cx="1231751" cy="1937665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1231751" cy="1937665"/>
              </a:xfrm>
              <a:custGeom>
                <a:avLst/>
                <a:gdLst/>
                <a:ahLst/>
                <a:cxnLst/>
                <a:rect r="r" b="b" t="t" l="l"/>
                <a:pathLst>
                  <a:path h="1937665" w="1231751">
                    <a:moveTo>
                      <a:pt x="0" y="0"/>
                    </a:moveTo>
                    <a:lnTo>
                      <a:pt x="1231751" y="0"/>
                    </a:lnTo>
                    <a:lnTo>
                      <a:pt x="1231751" y="1937665"/>
                    </a:lnTo>
                    <a:lnTo>
                      <a:pt x="0" y="193766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name="Group 15" id="15"/>
            <p:cNvGrpSpPr/>
            <p:nvPr/>
          </p:nvGrpSpPr>
          <p:grpSpPr>
            <a:xfrm rot="0">
              <a:off x="13684702" y="0"/>
              <a:ext cx="4420486" cy="3292151"/>
              <a:chOff x="0" y="0"/>
              <a:chExt cx="1407265" cy="1048059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1407265" cy="1048059"/>
              </a:xfrm>
              <a:custGeom>
                <a:avLst/>
                <a:gdLst/>
                <a:ahLst/>
                <a:cxnLst/>
                <a:rect r="r" b="b" t="t" l="l"/>
                <a:pathLst>
                  <a:path h="1048059" w="1407265">
                    <a:moveTo>
                      <a:pt x="0" y="0"/>
                    </a:moveTo>
                    <a:lnTo>
                      <a:pt x="1407265" y="0"/>
                    </a:lnTo>
                    <a:lnTo>
                      <a:pt x="1407265" y="1048059"/>
                    </a:lnTo>
                    <a:lnTo>
                      <a:pt x="0" y="104805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name="Group 17" id="17"/>
            <p:cNvGrpSpPr/>
            <p:nvPr/>
          </p:nvGrpSpPr>
          <p:grpSpPr>
            <a:xfrm rot="0">
              <a:off x="4745341" y="0"/>
              <a:ext cx="4420486" cy="3027234"/>
              <a:chOff x="0" y="0"/>
              <a:chExt cx="1407265" cy="963722"/>
            </a:xfrm>
          </p:grpSpPr>
          <p:sp>
            <p:nvSpPr>
              <p:cNvPr name="Freeform 18" id="18"/>
              <p:cNvSpPr/>
              <p:nvPr/>
            </p:nvSpPr>
            <p:spPr>
              <a:xfrm flipH="false" flipV="false" rot="0">
                <a:off x="0" y="0"/>
                <a:ext cx="1407265" cy="963722"/>
              </a:xfrm>
              <a:custGeom>
                <a:avLst/>
                <a:gdLst/>
                <a:ahLst/>
                <a:cxnLst/>
                <a:rect r="r" b="b" t="t" l="l"/>
                <a:pathLst>
                  <a:path h="963722" w="1407265">
                    <a:moveTo>
                      <a:pt x="0" y="0"/>
                    </a:moveTo>
                    <a:lnTo>
                      <a:pt x="1407265" y="0"/>
                    </a:lnTo>
                    <a:lnTo>
                      <a:pt x="1407265" y="963722"/>
                    </a:lnTo>
                    <a:lnTo>
                      <a:pt x="0" y="963722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name="Group 19" id="19"/>
            <p:cNvGrpSpPr/>
            <p:nvPr/>
          </p:nvGrpSpPr>
          <p:grpSpPr>
            <a:xfrm rot="0">
              <a:off x="13684702" y="3548213"/>
              <a:ext cx="4420486" cy="2506256"/>
              <a:chOff x="0" y="0"/>
              <a:chExt cx="1407265" cy="797869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0" y="0"/>
                <a:ext cx="1407265" cy="797868"/>
              </a:xfrm>
              <a:custGeom>
                <a:avLst/>
                <a:gdLst/>
                <a:ahLst/>
                <a:cxnLst/>
                <a:rect r="r" b="b" t="t" l="l"/>
                <a:pathLst>
                  <a:path h="797868" w="1407265">
                    <a:moveTo>
                      <a:pt x="0" y="0"/>
                    </a:moveTo>
                    <a:lnTo>
                      <a:pt x="1407265" y="0"/>
                    </a:lnTo>
                    <a:lnTo>
                      <a:pt x="1407265" y="797868"/>
                    </a:lnTo>
                    <a:lnTo>
                      <a:pt x="0" y="79786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name="Group 21" id="21"/>
            <p:cNvGrpSpPr/>
            <p:nvPr/>
          </p:nvGrpSpPr>
          <p:grpSpPr>
            <a:xfrm rot="0">
              <a:off x="4745341" y="3292151"/>
              <a:ext cx="4420486" cy="2762318"/>
              <a:chOff x="0" y="0"/>
              <a:chExt cx="1407265" cy="879386"/>
            </a:xfrm>
          </p:grpSpPr>
          <p:sp>
            <p:nvSpPr>
              <p:cNvPr name="Freeform 22" id="22"/>
              <p:cNvSpPr/>
              <p:nvPr/>
            </p:nvSpPr>
            <p:spPr>
              <a:xfrm flipH="false" flipV="false" rot="0">
                <a:off x="0" y="0"/>
                <a:ext cx="1407265" cy="879386"/>
              </a:xfrm>
              <a:custGeom>
                <a:avLst/>
                <a:gdLst/>
                <a:ahLst/>
                <a:cxnLst/>
                <a:rect r="r" b="b" t="t" l="l"/>
                <a:pathLst>
                  <a:path h="879386" w="1407265">
                    <a:moveTo>
                      <a:pt x="0" y="0"/>
                    </a:moveTo>
                    <a:lnTo>
                      <a:pt x="1407265" y="0"/>
                    </a:lnTo>
                    <a:lnTo>
                      <a:pt x="1407265" y="879386"/>
                    </a:lnTo>
                    <a:lnTo>
                      <a:pt x="0" y="879386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name="Group 23" id="23"/>
            <p:cNvGrpSpPr/>
            <p:nvPr/>
          </p:nvGrpSpPr>
          <p:grpSpPr>
            <a:xfrm rot="0">
              <a:off x="18430043" y="0"/>
              <a:ext cx="4420486" cy="6054469"/>
              <a:chOff x="0" y="0"/>
              <a:chExt cx="1407265" cy="1927445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1407265" cy="1927445"/>
              </a:xfrm>
              <a:custGeom>
                <a:avLst/>
                <a:gdLst/>
                <a:ahLst/>
                <a:cxnLst/>
                <a:rect r="r" b="b" t="t" l="l"/>
                <a:pathLst>
                  <a:path h="1927445" w="1407265">
                    <a:moveTo>
                      <a:pt x="0" y="0"/>
                    </a:moveTo>
                    <a:lnTo>
                      <a:pt x="1407265" y="0"/>
                    </a:lnTo>
                    <a:lnTo>
                      <a:pt x="1407265" y="1927445"/>
                    </a:lnTo>
                    <a:lnTo>
                      <a:pt x="0" y="192744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sp>
          <p:nvSpPr>
            <p:cNvPr name="TextBox 25" id="25"/>
            <p:cNvSpPr txBox="true"/>
            <p:nvPr/>
          </p:nvSpPr>
          <p:spPr>
            <a:xfrm rot="0">
              <a:off x="9779815" y="209342"/>
              <a:ext cx="3580032" cy="93874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Poppins Bold"/>
                </a:rPr>
                <a:t>VALUE</a:t>
              </a: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Poppins Bold"/>
                </a:rPr>
                <a:t>PROPOSITION</a:t>
              </a:r>
            </a:p>
          </p:txBody>
        </p:sp>
        <p:sp>
          <p:nvSpPr>
            <p:cNvPr name="TextBox 26" id="26"/>
            <p:cNvSpPr txBox="true"/>
            <p:nvPr/>
          </p:nvSpPr>
          <p:spPr>
            <a:xfrm rot="0">
              <a:off x="13950313" y="209342"/>
              <a:ext cx="3856200" cy="93874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Poppins Bold"/>
                </a:rPr>
                <a:t>CUSTOMER RELATIONSHIPS</a:t>
              </a:r>
            </a:p>
          </p:txBody>
        </p:sp>
        <p:sp>
          <p:nvSpPr>
            <p:cNvPr name="TextBox 27" id="27"/>
            <p:cNvSpPr txBox="true"/>
            <p:nvPr/>
          </p:nvSpPr>
          <p:spPr>
            <a:xfrm rot="0">
              <a:off x="18714788" y="209342"/>
              <a:ext cx="3825314" cy="46884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Poppins Bold"/>
                </a:rPr>
                <a:t>CUSTOMER SEGMENTS</a:t>
              </a:r>
            </a:p>
          </p:txBody>
        </p:sp>
        <p:sp>
          <p:nvSpPr>
            <p:cNvPr name="TextBox 28" id="28"/>
            <p:cNvSpPr txBox="true"/>
            <p:nvPr/>
          </p:nvSpPr>
          <p:spPr>
            <a:xfrm rot="0">
              <a:off x="5153167" y="3487517"/>
              <a:ext cx="3296116" cy="46884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Poppins Bold"/>
                </a:rPr>
                <a:t>KEY RESSOURCES </a:t>
              </a:r>
            </a:p>
          </p:txBody>
        </p:sp>
        <p:sp>
          <p:nvSpPr>
            <p:cNvPr name="TextBox 29" id="29"/>
            <p:cNvSpPr txBox="true"/>
            <p:nvPr/>
          </p:nvSpPr>
          <p:spPr>
            <a:xfrm rot="0">
              <a:off x="13950313" y="3551698"/>
              <a:ext cx="3440202" cy="46884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Poppins Bold"/>
                </a:rPr>
                <a:t>CHANNELS </a:t>
              </a:r>
            </a:p>
          </p:txBody>
        </p:sp>
        <p:sp>
          <p:nvSpPr>
            <p:cNvPr name="TextBox 30" id="30"/>
            <p:cNvSpPr txBox="true"/>
            <p:nvPr/>
          </p:nvSpPr>
          <p:spPr>
            <a:xfrm rot="0">
              <a:off x="365111" y="6629497"/>
              <a:ext cx="4325080" cy="46884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Poppins Bold"/>
                </a:rPr>
                <a:t>COST STRUCTURE</a:t>
              </a:r>
            </a:p>
          </p:txBody>
        </p:sp>
        <p:sp>
          <p:nvSpPr>
            <p:cNvPr name="TextBox 31" id="31"/>
            <p:cNvSpPr txBox="true"/>
            <p:nvPr/>
          </p:nvSpPr>
          <p:spPr>
            <a:xfrm rot="0">
              <a:off x="11780235" y="6629497"/>
              <a:ext cx="4114710" cy="46884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Poppins Bold"/>
                </a:rPr>
                <a:t>REVENUE STREAMS</a:t>
              </a:r>
            </a:p>
          </p:txBody>
        </p:sp>
        <p:grpSp>
          <p:nvGrpSpPr>
            <p:cNvPr name="Group 32" id="32"/>
            <p:cNvGrpSpPr/>
            <p:nvPr/>
          </p:nvGrpSpPr>
          <p:grpSpPr>
            <a:xfrm rot="0">
              <a:off x="0" y="8479402"/>
              <a:ext cx="11142187" cy="1984834"/>
              <a:chOff x="0" y="0"/>
              <a:chExt cx="2198521" cy="391638"/>
            </a:xfrm>
          </p:grpSpPr>
          <p:sp>
            <p:nvSpPr>
              <p:cNvPr name="Freeform 33" id="33"/>
              <p:cNvSpPr/>
              <p:nvPr/>
            </p:nvSpPr>
            <p:spPr>
              <a:xfrm flipH="false" flipV="false" rot="0">
                <a:off x="0" y="0"/>
                <a:ext cx="2198521" cy="391638"/>
              </a:xfrm>
              <a:custGeom>
                <a:avLst/>
                <a:gdLst/>
                <a:ahLst/>
                <a:cxnLst/>
                <a:rect r="r" b="b" t="t" l="l"/>
                <a:pathLst>
                  <a:path h="391638" w="2198521">
                    <a:moveTo>
                      <a:pt x="0" y="0"/>
                    </a:moveTo>
                    <a:lnTo>
                      <a:pt x="2198521" y="0"/>
                    </a:lnTo>
                    <a:lnTo>
                      <a:pt x="2198521" y="391638"/>
                    </a:lnTo>
                    <a:lnTo>
                      <a:pt x="0" y="39163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name="Group 34" id="34"/>
            <p:cNvGrpSpPr/>
            <p:nvPr/>
          </p:nvGrpSpPr>
          <p:grpSpPr>
            <a:xfrm rot="0">
              <a:off x="11425247" y="8479402"/>
              <a:ext cx="11425283" cy="1984834"/>
              <a:chOff x="0" y="0"/>
              <a:chExt cx="2254380" cy="391638"/>
            </a:xfrm>
          </p:grpSpPr>
          <p:sp>
            <p:nvSpPr>
              <p:cNvPr name="Freeform 35" id="35"/>
              <p:cNvSpPr/>
              <p:nvPr/>
            </p:nvSpPr>
            <p:spPr>
              <a:xfrm flipH="false" flipV="false" rot="0">
                <a:off x="0" y="0"/>
                <a:ext cx="2254380" cy="391638"/>
              </a:xfrm>
              <a:custGeom>
                <a:avLst/>
                <a:gdLst/>
                <a:ahLst/>
                <a:cxnLst/>
                <a:rect r="r" b="b" t="t" l="l"/>
                <a:pathLst>
                  <a:path h="391638" w="2254380">
                    <a:moveTo>
                      <a:pt x="0" y="0"/>
                    </a:moveTo>
                    <a:lnTo>
                      <a:pt x="2254380" y="0"/>
                    </a:lnTo>
                    <a:lnTo>
                      <a:pt x="2254380" y="391638"/>
                    </a:lnTo>
                    <a:lnTo>
                      <a:pt x="0" y="39163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sp>
          <p:nvSpPr>
            <p:cNvPr name="Freeform 36" id="36"/>
            <p:cNvSpPr/>
            <p:nvPr/>
          </p:nvSpPr>
          <p:spPr>
            <a:xfrm flipH="false" flipV="false" rot="0">
              <a:off x="2963827" y="717029"/>
              <a:ext cx="1303290" cy="829218"/>
            </a:xfrm>
            <a:custGeom>
              <a:avLst/>
              <a:gdLst/>
              <a:ahLst/>
              <a:cxnLst/>
              <a:rect r="r" b="b" t="t" l="l"/>
              <a:pathLst>
                <a:path h="829218" w="1303290">
                  <a:moveTo>
                    <a:pt x="0" y="0"/>
                  </a:moveTo>
                  <a:lnTo>
                    <a:pt x="1303290" y="0"/>
                  </a:lnTo>
                  <a:lnTo>
                    <a:pt x="1303290" y="829218"/>
                  </a:lnTo>
                  <a:lnTo>
                    <a:pt x="0" y="8292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7" id="37"/>
            <p:cNvSpPr/>
            <p:nvPr/>
          </p:nvSpPr>
          <p:spPr>
            <a:xfrm flipH="false" flipV="false" rot="0">
              <a:off x="7980735" y="276017"/>
              <a:ext cx="849547" cy="844238"/>
            </a:xfrm>
            <a:custGeom>
              <a:avLst/>
              <a:gdLst/>
              <a:ahLst/>
              <a:cxnLst/>
              <a:rect r="r" b="b" t="t" l="l"/>
              <a:pathLst>
                <a:path h="844238" w="849547">
                  <a:moveTo>
                    <a:pt x="0" y="0"/>
                  </a:moveTo>
                  <a:lnTo>
                    <a:pt x="849548" y="0"/>
                  </a:lnTo>
                  <a:lnTo>
                    <a:pt x="849548" y="844238"/>
                  </a:lnTo>
                  <a:lnTo>
                    <a:pt x="0" y="8442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8" id="38"/>
            <p:cNvSpPr/>
            <p:nvPr/>
          </p:nvSpPr>
          <p:spPr>
            <a:xfrm flipH="false" flipV="false" rot="0">
              <a:off x="12199075" y="157619"/>
              <a:ext cx="876027" cy="815800"/>
            </a:xfrm>
            <a:custGeom>
              <a:avLst/>
              <a:gdLst/>
              <a:ahLst/>
              <a:cxnLst/>
              <a:rect r="r" b="b" t="t" l="l"/>
              <a:pathLst>
                <a:path h="815800" w="876027">
                  <a:moveTo>
                    <a:pt x="0" y="0"/>
                  </a:moveTo>
                  <a:lnTo>
                    <a:pt x="876027" y="0"/>
                  </a:lnTo>
                  <a:lnTo>
                    <a:pt x="876027" y="815800"/>
                  </a:lnTo>
                  <a:lnTo>
                    <a:pt x="0" y="815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16885813" y="108046"/>
              <a:ext cx="920699" cy="914945"/>
            </a:xfrm>
            <a:custGeom>
              <a:avLst/>
              <a:gdLst/>
              <a:ahLst/>
              <a:cxnLst/>
              <a:rect r="r" b="b" t="t" l="l"/>
              <a:pathLst>
                <a:path h="914945" w="920699">
                  <a:moveTo>
                    <a:pt x="0" y="0"/>
                  </a:moveTo>
                  <a:lnTo>
                    <a:pt x="920699" y="0"/>
                  </a:lnTo>
                  <a:lnTo>
                    <a:pt x="920699" y="914945"/>
                  </a:lnTo>
                  <a:lnTo>
                    <a:pt x="0" y="91494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0" id="40"/>
            <p:cNvSpPr/>
            <p:nvPr/>
          </p:nvSpPr>
          <p:spPr>
            <a:xfrm flipH="false" flipV="false" rot="0">
              <a:off x="21559588" y="651496"/>
              <a:ext cx="1164535" cy="1014601"/>
            </a:xfrm>
            <a:custGeom>
              <a:avLst/>
              <a:gdLst/>
              <a:ahLst/>
              <a:cxnLst/>
              <a:rect r="r" b="b" t="t" l="l"/>
              <a:pathLst>
                <a:path h="1014601" w="1164535">
                  <a:moveTo>
                    <a:pt x="0" y="0"/>
                  </a:moveTo>
                  <a:lnTo>
                    <a:pt x="1164535" y="0"/>
                  </a:lnTo>
                  <a:lnTo>
                    <a:pt x="1164535" y="1014601"/>
                  </a:lnTo>
                  <a:lnTo>
                    <a:pt x="0" y="10146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1" id="41"/>
            <p:cNvSpPr/>
            <p:nvPr/>
          </p:nvSpPr>
          <p:spPr>
            <a:xfrm flipH="false" flipV="false" rot="0">
              <a:off x="8056935" y="3352850"/>
              <a:ext cx="999901" cy="882412"/>
            </a:xfrm>
            <a:custGeom>
              <a:avLst/>
              <a:gdLst/>
              <a:ahLst/>
              <a:cxnLst/>
              <a:rect r="r" b="b" t="t" l="l"/>
              <a:pathLst>
                <a:path h="882412" w="999901">
                  <a:moveTo>
                    <a:pt x="0" y="0"/>
                  </a:moveTo>
                  <a:lnTo>
                    <a:pt x="999901" y="0"/>
                  </a:lnTo>
                  <a:lnTo>
                    <a:pt x="999901" y="882413"/>
                  </a:lnTo>
                  <a:lnTo>
                    <a:pt x="0" y="8824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16360923" y="3597565"/>
              <a:ext cx="776965" cy="776965"/>
            </a:xfrm>
            <a:custGeom>
              <a:avLst/>
              <a:gdLst/>
              <a:ahLst/>
              <a:cxnLst/>
              <a:rect r="r" b="b" t="t" l="l"/>
              <a:pathLst>
                <a:path h="776965" w="776965">
                  <a:moveTo>
                    <a:pt x="0" y="0"/>
                  </a:moveTo>
                  <a:lnTo>
                    <a:pt x="776965" y="0"/>
                  </a:lnTo>
                  <a:lnTo>
                    <a:pt x="776965" y="776965"/>
                  </a:lnTo>
                  <a:lnTo>
                    <a:pt x="0" y="7769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3" id="43"/>
            <p:cNvSpPr/>
            <p:nvPr/>
          </p:nvSpPr>
          <p:spPr>
            <a:xfrm flipH="false" flipV="false" rot="0">
              <a:off x="3501172" y="6391372"/>
              <a:ext cx="765945" cy="777609"/>
            </a:xfrm>
            <a:custGeom>
              <a:avLst/>
              <a:gdLst/>
              <a:ahLst/>
              <a:cxnLst/>
              <a:rect r="r" b="b" t="t" l="l"/>
              <a:pathLst>
                <a:path h="777609" w="765945">
                  <a:moveTo>
                    <a:pt x="0" y="0"/>
                  </a:moveTo>
                  <a:lnTo>
                    <a:pt x="765945" y="0"/>
                  </a:lnTo>
                  <a:lnTo>
                    <a:pt x="765945" y="777610"/>
                  </a:lnTo>
                  <a:lnTo>
                    <a:pt x="0" y="7776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4" id="44"/>
            <p:cNvSpPr/>
            <p:nvPr/>
          </p:nvSpPr>
          <p:spPr>
            <a:xfrm flipH="false" flipV="false" rot="0">
              <a:off x="15270958" y="6308469"/>
              <a:ext cx="798911" cy="927618"/>
            </a:xfrm>
            <a:custGeom>
              <a:avLst/>
              <a:gdLst/>
              <a:ahLst/>
              <a:cxnLst/>
              <a:rect r="r" b="b" t="t" l="l"/>
              <a:pathLst>
                <a:path h="927618" w="798911">
                  <a:moveTo>
                    <a:pt x="0" y="0"/>
                  </a:moveTo>
                  <a:lnTo>
                    <a:pt x="798911" y="0"/>
                  </a:lnTo>
                  <a:lnTo>
                    <a:pt x="798911" y="927618"/>
                  </a:lnTo>
                  <a:lnTo>
                    <a:pt x="0" y="9276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8">
                <a:extLs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5" id="45"/>
            <p:cNvSpPr/>
            <p:nvPr/>
          </p:nvSpPr>
          <p:spPr>
            <a:xfrm flipH="false" flipV="false" rot="0">
              <a:off x="3966674" y="8530202"/>
              <a:ext cx="907624" cy="1090239"/>
            </a:xfrm>
            <a:custGeom>
              <a:avLst/>
              <a:gdLst/>
              <a:ahLst/>
              <a:cxnLst/>
              <a:rect r="r" b="b" t="t" l="l"/>
              <a:pathLst>
                <a:path h="1090239" w="907624">
                  <a:moveTo>
                    <a:pt x="0" y="0"/>
                  </a:moveTo>
                  <a:lnTo>
                    <a:pt x="907624" y="0"/>
                  </a:lnTo>
                  <a:lnTo>
                    <a:pt x="907624" y="1090239"/>
                  </a:lnTo>
                  <a:lnTo>
                    <a:pt x="0" y="109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0">
                <a:extLs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6" id="46"/>
            <p:cNvSpPr/>
            <p:nvPr/>
          </p:nvSpPr>
          <p:spPr>
            <a:xfrm flipH="false" flipV="false" rot="0">
              <a:off x="15378776" y="8542902"/>
              <a:ext cx="796073" cy="786122"/>
            </a:xfrm>
            <a:custGeom>
              <a:avLst/>
              <a:gdLst/>
              <a:ahLst/>
              <a:cxnLst/>
              <a:rect r="r" b="b" t="t" l="l"/>
              <a:pathLst>
                <a:path h="786122" w="796073">
                  <a:moveTo>
                    <a:pt x="0" y="0"/>
                  </a:moveTo>
                  <a:lnTo>
                    <a:pt x="796073" y="0"/>
                  </a:lnTo>
                  <a:lnTo>
                    <a:pt x="796073" y="786122"/>
                  </a:lnTo>
                  <a:lnTo>
                    <a:pt x="0" y="78612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2">
                <a:extLst>
                  <a:ext uri="{96DAC541-7B7A-43D3-8B79-37D633B846F1}">
                    <asvg:svgBlip xmlns:asvg="http://schemas.microsoft.com/office/drawing/2016/SVG/main" r:embed="rId2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47" id="47"/>
            <p:cNvSpPr txBox="true"/>
            <p:nvPr/>
          </p:nvSpPr>
          <p:spPr>
            <a:xfrm rot="0">
              <a:off x="365111" y="209342"/>
              <a:ext cx="2724745" cy="46884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Poppins Bold"/>
                </a:rPr>
                <a:t>KEY PARTNERS</a:t>
              </a:r>
            </a:p>
          </p:txBody>
        </p:sp>
        <p:sp>
          <p:nvSpPr>
            <p:cNvPr name="TextBox 48" id="48"/>
            <p:cNvSpPr txBox="true"/>
            <p:nvPr/>
          </p:nvSpPr>
          <p:spPr>
            <a:xfrm rot="0">
              <a:off x="5153167" y="209342"/>
              <a:ext cx="2724745" cy="46884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Poppins Bold"/>
                </a:rPr>
                <a:t>KEY ACTIVITY </a:t>
              </a:r>
            </a:p>
          </p:txBody>
        </p:sp>
        <p:sp>
          <p:nvSpPr>
            <p:cNvPr name="TextBox 49" id="49"/>
            <p:cNvSpPr txBox="true"/>
            <p:nvPr/>
          </p:nvSpPr>
          <p:spPr>
            <a:xfrm rot="0">
              <a:off x="365111" y="8552427"/>
              <a:ext cx="4325080" cy="46884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Poppins Bold"/>
                </a:rPr>
                <a:t>ECO-SOCIAL COSTS</a:t>
              </a:r>
            </a:p>
          </p:txBody>
        </p:sp>
        <p:sp>
          <p:nvSpPr>
            <p:cNvPr name="TextBox 50" id="50"/>
            <p:cNvSpPr txBox="true"/>
            <p:nvPr/>
          </p:nvSpPr>
          <p:spPr>
            <a:xfrm rot="0">
              <a:off x="11780235" y="8552427"/>
              <a:ext cx="4325080" cy="46884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Poppins Bold"/>
                </a:rPr>
                <a:t>ECO-SOCIAL BENEFITS</a:t>
              </a:r>
            </a:p>
          </p:txBody>
        </p:sp>
      </p:grpSp>
      <p:sp>
        <p:nvSpPr>
          <p:cNvPr name="TextBox 51" id="51"/>
          <p:cNvSpPr txBox="true"/>
          <p:nvPr/>
        </p:nvSpPr>
        <p:spPr>
          <a:xfrm rot="0">
            <a:off x="9582150" y="9940624"/>
            <a:ext cx="11382977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"/>
              </a:rPr>
              <a:t>Based on: www.businessmodelgeneration.com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DAGB0yQIYpk</dc:identifier>
  <dcterms:modified xsi:type="dcterms:W3CDTF">2011-08-01T06:04:30Z</dcterms:modified>
  <cp:revision>1</cp:revision>
  <dc:title>Business Canvas orange</dc:title>
</cp:coreProperties>
</file>